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sldIdLst>
    <p:sldId id="282" r:id="rId3"/>
    <p:sldId id="294" r:id="rId4"/>
    <p:sldId id="283" r:id="rId5"/>
    <p:sldId id="299" r:id="rId6"/>
  </p:sldIdLst>
  <p:sldSz cx="9144000" cy="5143500" type="screen16x9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5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D9FF"/>
    <a:srgbClr val="783C7E"/>
    <a:srgbClr val="860000"/>
    <a:srgbClr val="66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4660"/>
  </p:normalViewPr>
  <p:slideViewPr>
    <p:cSldViewPr showGuides="1">
      <p:cViewPr varScale="1">
        <p:scale>
          <a:sx n="86" d="100"/>
          <a:sy n="86" d="100"/>
        </p:scale>
        <p:origin x="-608" y="-64"/>
      </p:cViewPr>
      <p:guideLst>
        <p:guide orient="horz" pos="165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F7F0-059C-48E6-8CF6-ACDFDA8A857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1497-4643-4A5A-AACF-8E66259909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F7F0-059C-48E6-8CF6-ACDFDA8A857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1497-4643-4A5A-AACF-8E66259909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F7F0-059C-48E6-8CF6-ACDFDA8A857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1497-4643-4A5A-AACF-8E66259909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F7F0-059C-48E6-8CF6-ACDFDA8A857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1497-4643-4A5A-AACF-8E66259909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F7F0-059C-48E6-8CF6-ACDFDA8A857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1497-4643-4A5A-AACF-8E66259909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F7F0-059C-48E6-8CF6-ACDFDA8A857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1497-4643-4A5A-AACF-8E66259909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F7F0-059C-48E6-8CF6-ACDFDA8A857C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1497-4643-4A5A-AACF-8E66259909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F7F0-059C-48E6-8CF6-ACDFDA8A857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1497-4643-4A5A-AACF-8E66259909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F7F0-059C-48E6-8CF6-ACDFDA8A857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1497-4643-4A5A-AACF-8E66259909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F7F0-059C-48E6-8CF6-ACDFDA8A857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1497-4643-4A5A-AACF-8E66259909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9F7F0-059C-48E6-8CF6-ACDFDA8A857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1497-4643-4A5A-AACF-8E66259909F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9F7F0-059C-48E6-8CF6-ACDFDA8A857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1497-4643-4A5A-AACF-8E66259909F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635" y="-635"/>
            <a:ext cx="9144000" cy="843558"/>
          </a:xfrm>
          <a:prstGeom prst="rect">
            <a:avLst/>
          </a:prstGeom>
          <a:solidFill>
            <a:srgbClr val="783C7E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9"/>
          <p:cNvGrpSpPr/>
          <p:nvPr/>
        </p:nvGrpSpPr>
        <p:grpSpPr>
          <a:xfrm>
            <a:off x="357158" y="71420"/>
            <a:ext cx="4643470" cy="699535"/>
            <a:chOff x="428596" y="-18"/>
            <a:chExt cx="4643470" cy="699535"/>
          </a:xfrm>
        </p:grpSpPr>
        <p:sp>
          <p:nvSpPr>
            <p:cNvPr id="6" name="矩形 5"/>
            <p:cNvSpPr/>
            <p:nvPr/>
          </p:nvSpPr>
          <p:spPr>
            <a:xfrm>
              <a:off x="2357422" y="199451"/>
              <a:ext cx="2714644" cy="3987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ts val="600"/>
                </a:spcAft>
              </a:pPr>
              <a:r>
                <a:rPr lang="en-US" altLang="zh-CN" sz="2000" dirty="0" smtClean="0">
                  <a:solidFill>
                    <a:schemeClr val="bg1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方正小标宋简体" panose="03000509000000000000" pitchFamily="65" charset="-122"/>
                </a:rPr>
                <a:t>·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方正小标宋简体" panose="03000509000000000000" pitchFamily="65" charset="-122"/>
                </a:rPr>
                <a:t>经济与管理学院</a:t>
              </a:r>
              <a:endParaRPr lang="zh-CN" altLang="en-US" sz="2000" dirty="0" smtClean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方正小标宋简体" panose="03000509000000000000" pitchFamily="65" charset="-122"/>
              </a:endParaRPr>
            </a:p>
          </p:txBody>
        </p:sp>
        <p:pic>
          <p:nvPicPr>
            <p:cNvPr id="1027" name="Picture 3" descr="H:\2017.05.16\F 盘\校团委\7】 其他\设计素材\师大标志\ynnu 标志扣边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8596" y="-18"/>
              <a:ext cx="2317210" cy="699535"/>
            </a:xfrm>
            <a:prstGeom prst="rect">
              <a:avLst/>
            </a:prstGeom>
            <a:noFill/>
          </p:spPr>
        </p:pic>
      </p:grpSp>
      <p:sp>
        <p:nvSpPr>
          <p:cNvPr id="3" name="文本框 2"/>
          <p:cNvSpPr txBox="1"/>
          <p:nvPr/>
        </p:nvSpPr>
        <p:spPr>
          <a:xfrm>
            <a:off x="1089025" y="1289050"/>
            <a:ext cx="6967220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50000"/>
              </a:lnSpc>
            </a:pPr>
            <a:r>
              <a:rPr lang="zh-CN" sz="3200" b="1">
                <a:solidFill>
                  <a:srgbClr val="783C7E"/>
                </a:solidFill>
                <a:effectLst/>
                <a:latin typeface="方正小标宋简体" panose="03000509000000000000" pitchFamily="65" charset="-122"/>
                <a:ea typeface="方正小标宋简体" panose="03000509000000000000" pitchFamily="65" charset="-122"/>
                <a:cs typeface="方正小标宋简体" panose="03000509000000000000" pitchFamily="65" charset="-122"/>
              </a:rPr>
              <a:t>云南师范大学经济与管理学院</a:t>
            </a:r>
            <a:endParaRPr lang="zh-CN" sz="3200" b="1">
              <a:solidFill>
                <a:srgbClr val="783C7E"/>
              </a:solidFill>
              <a:effectLst/>
              <a:latin typeface="方正小标宋简体" panose="03000509000000000000" pitchFamily="65" charset="-122"/>
              <a:ea typeface="方正小标宋简体" panose="03000509000000000000" pitchFamily="65" charset="-122"/>
              <a:cs typeface="方正小标宋简体" panose="03000509000000000000" pitchFamily="65" charset="-122"/>
            </a:endParaRPr>
          </a:p>
          <a:p>
            <a:pPr algn="ctr">
              <a:lnSpc>
                <a:spcPct val="150000"/>
              </a:lnSpc>
            </a:pPr>
            <a:endParaRPr lang="zh-CN" altLang="en-US" sz="2000">
              <a:solidFill>
                <a:srgbClr val="783C7E"/>
              </a:solidFill>
              <a:effectLst/>
              <a:latin typeface="方正小标宋简体" panose="03000509000000000000" pitchFamily="65" charset="-122"/>
              <a:ea typeface="方正小标宋简体" panose="03000509000000000000" pitchFamily="65" charset="-122"/>
              <a:cs typeface="方正小标宋简体" panose="03000509000000000000" pitchFamily="65" charset="-122"/>
            </a:endParaRPr>
          </a:p>
          <a:p>
            <a:pPr algn="ctr">
              <a:lnSpc>
                <a:spcPct val="150000"/>
              </a:lnSpc>
            </a:pPr>
            <a:endParaRPr lang="zh-CN" altLang="en-US" sz="2000">
              <a:solidFill>
                <a:srgbClr val="783C7E"/>
              </a:solidFill>
              <a:effectLst/>
              <a:latin typeface="方正小标宋简体" panose="03000509000000000000" pitchFamily="65" charset="-122"/>
              <a:ea typeface="方正小标宋简体" panose="03000509000000000000" pitchFamily="65" charset="-122"/>
              <a:cs typeface="方正小标宋简体" panose="03000509000000000000" pitchFamily="65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000" b="1">
                <a:solidFill>
                  <a:srgbClr val="783C7E"/>
                </a:solidFill>
                <a:effectLst/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主讲人：</a:t>
            </a:r>
            <a:r>
              <a:rPr lang="en-US" altLang="zh-CN" sz="2000" b="1">
                <a:solidFill>
                  <a:srgbClr val="783C7E"/>
                </a:solidFill>
                <a:effectLst/>
                <a:latin typeface="华文新魏" panose="02010800040101010101" pitchFamily="2" charset="-122"/>
                <a:ea typeface="华文新魏" panose="02010800040101010101" pitchFamily="2" charset="-122"/>
                <a:cs typeface="华文新魏" panose="02010800040101010101" pitchFamily="2" charset="-122"/>
              </a:rPr>
              <a:t>xxxx</a:t>
            </a:r>
            <a:endParaRPr lang="en-US" sz="2000" b="1">
              <a:solidFill>
                <a:srgbClr val="783C7E"/>
              </a:solidFill>
              <a:effectLst/>
              <a:latin typeface="华文新魏" panose="02010800040101010101" pitchFamily="2" charset="-122"/>
              <a:ea typeface="华文新魏" panose="02010800040101010101" pitchFamily="2" charset="-122"/>
              <a:cs typeface="华文新魏" panose="02010800040101010101" pitchFamily="2" charset="-122"/>
            </a:endParaRPr>
          </a:p>
          <a:p>
            <a:pPr algn="ctr">
              <a:lnSpc>
                <a:spcPct val="150000"/>
              </a:lnSpc>
            </a:pPr>
            <a:r>
              <a:rPr lang="en-US" sz="2000" b="1">
                <a:solidFill>
                  <a:srgbClr val="783C7E"/>
                </a:solidFill>
                <a:effectLst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2021</a:t>
            </a:r>
            <a:r>
              <a:rPr lang="zh-CN" altLang="en-US" sz="2000" b="1">
                <a:solidFill>
                  <a:srgbClr val="783C7E"/>
                </a:solidFill>
                <a:effectLst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年</a:t>
            </a:r>
            <a:r>
              <a:rPr lang="en-US" altLang="zh-CN" sz="2000" b="1">
                <a:solidFill>
                  <a:srgbClr val="783C7E"/>
                </a:solidFill>
                <a:effectLst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9</a:t>
            </a:r>
            <a:r>
              <a:rPr lang="zh-CN" altLang="en-US" sz="2000" b="1">
                <a:solidFill>
                  <a:srgbClr val="783C7E"/>
                </a:solidFill>
                <a:effectLst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月</a:t>
            </a:r>
            <a:r>
              <a:rPr lang="en-US" altLang="zh-CN" sz="2000" b="1">
                <a:solidFill>
                  <a:srgbClr val="783C7E"/>
                </a:solidFill>
                <a:effectLst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27</a:t>
            </a:r>
            <a:r>
              <a:rPr lang="zh-CN" altLang="en-US" sz="2000" b="1">
                <a:solidFill>
                  <a:srgbClr val="783C7E"/>
                </a:solidFill>
                <a:effectLst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日 </a:t>
            </a:r>
            <a:r>
              <a:rPr lang="en-US" altLang="zh-CN" sz="2000" b="1">
                <a:solidFill>
                  <a:srgbClr val="783C7E"/>
                </a:solidFill>
                <a:effectLst/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10:40~11:40</a:t>
            </a:r>
            <a:endParaRPr lang="en-US" altLang="zh-CN" sz="2000" b="1">
              <a:solidFill>
                <a:srgbClr val="783C7E"/>
              </a:solidFill>
              <a:effectLst/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843558"/>
          </a:xfrm>
          <a:prstGeom prst="rect">
            <a:avLst/>
          </a:prstGeom>
          <a:solidFill>
            <a:srgbClr val="783C7E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9"/>
          <p:cNvGrpSpPr/>
          <p:nvPr/>
        </p:nvGrpSpPr>
        <p:grpSpPr>
          <a:xfrm>
            <a:off x="357158" y="71420"/>
            <a:ext cx="4643470" cy="699535"/>
            <a:chOff x="428596" y="-18"/>
            <a:chExt cx="4643470" cy="699535"/>
          </a:xfrm>
        </p:grpSpPr>
        <p:sp>
          <p:nvSpPr>
            <p:cNvPr id="6" name="矩形 5"/>
            <p:cNvSpPr/>
            <p:nvPr/>
          </p:nvSpPr>
          <p:spPr>
            <a:xfrm>
              <a:off x="2357422" y="199451"/>
              <a:ext cx="2714644" cy="3987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ts val="600"/>
                </a:spcAft>
              </a:pPr>
              <a:r>
                <a:rPr lang="en-US" altLang="zh-CN" sz="2000" dirty="0" smtClean="0">
                  <a:solidFill>
                    <a:schemeClr val="bg1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方正小标宋简体" panose="03000509000000000000" pitchFamily="65" charset="-122"/>
                </a:rPr>
                <a:t>·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方正小标宋简体" panose="03000509000000000000" pitchFamily="65" charset="-122"/>
                </a:rPr>
                <a:t>经济与管理学院</a:t>
              </a:r>
              <a:endParaRPr lang="zh-CN" altLang="en-US" sz="2000" dirty="0" smtClean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方正小标宋简体" panose="03000509000000000000" pitchFamily="65" charset="-122"/>
              </a:endParaRPr>
            </a:p>
          </p:txBody>
        </p:sp>
        <p:pic>
          <p:nvPicPr>
            <p:cNvPr id="1027" name="Picture 3" descr="H:\2017.05.16\F 盘\校团委\7】 其他\设计素材\师大标志\ynnu 标志扣边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8596" y="-18"/>
              <a:ext cx="2317210" cy="699535"/>
            </a:xfrm>
            <a:prstGeom prst="rect">
              <a:avLst/>
            </a:prstGeom>
            <a:noFill/>
          </p:spPr>
        </p:pic>
      </p:grpSp>
      <p:sp>
        <p:nvSpPr>
          <p:cNvPr id="3" name="文本框 2"/>
          <p:cNvSpPr txBox="1"/>
          <p:nvPr/>
        </p:nvSpPr>
        <p:spPr>
          <a:xfrm>
            <a:off x="510540" y="1402080"/>
            <a:ext cx="812292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06400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val="200" checksum="1740828767"/>
                </a:ext>
              </a:extLst>
            </a:pPr>
            <a:r>
              <a:rPr lang="en-US" sz="1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云南师范大学是一所历史悠久、传统优良的省属重点师范大学，是教育部和云南省人民政府“省部共建”高校、国家中西部基础能力提升工程重点建设百所高校之一</a:t>
            </a:r>
            <a:r>
              <a:rPr lang="zh-CN" altLang="en-US" sz="1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。</a:t>
            </a:r>
            <a:r>
              <a:rPr lang="en-US" sz="1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经济与管理学院是具有突出办学特色和优势的教学研究型实体学院。</a:t>
            </a:r>
            <a:r>
              <a:rPr lang="zh-CN" altLang="en-US" sz="1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学院</a:t>
            </a:r>
            <a:r>
              <a:rPr lang="en-US" sz="1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现有硕士学位点4个，其中学术学位硕士点1个（应用经济学）、专业硕士学位点3个（农业硕士、金融硕士、教育硕士（职业技术教育））。</a:t>
            </a:r>
            <a:endParaRPr lang="en-US" sz="1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indent="406400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val="200" checksum="1740828767"/>
                </a:ext>
              </a:extLst>
            </a:pPr>
            <a:r>
              <a:rPr lang="en-US" sz="1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截止2021年，经济与管理学院共有教职工88人，其中，具有正高级职称人员12人，副高级职称人员36人，硕士研究生指导教师37人。学院专任教师68人，其中，具有博士学位者42人（含在读），占学院专任教师总数的61.7%。学院博士后10人。</a:t>
            </a:r>
            <a:endParaRPr lang="en-US" sz="1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10540" y="848995"/>
            <a:ext cx="556323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  <a:buClrTx/>
              <a:buSzTx/>
              <a:buNone/>
            </a:pPr>
            <a:r>
              <a:rPr sz="2000" b="1">
                <a:latin typeface="方正小标宋简体" panose="03000509000000000000" pitchFamily="65" charset="-122"/>
                <a:ea typeface="方正小标宋简体" panose="03000509000000000000" pitchFamily="65" charset="-122"/>
                <a:cs typeface="等线" panose="02010600030101010101" charset="-122"/>
              </a:rPr>
              <a:t>一、</a:t>
            </a:r>
            <a:r>
              <a:rPr lang="zh-CN" sz="2000" b="1">
                <a:latin typeface="方正小标宋简体" panose="03000509000000000000" pitchFamily="65" charset="-122"/>
                <a:ea typeface="方正小标宋简体" panose="03000509000000000000" pitchFamily="65" charset="-122"/>
                <a:cs typeface="等线" panose="02010600030101010101" charset="-122"/>
              </a:rPr>
              <a:t>学科概况</a:t>
            </a:r>
            <a:endParaRPr lang="zh-CN" sz="2000" b="1">
              <a:latin typeface="方正小标宋简体" panose="03000509000000000000" pitchFamily="65" charset="-122"/>
              <a:ea typeface="方正小标宋简体" panose="03000509000000000000" pitchFamily="65" charset="-122"/>
              <a:cs typeface="等线" panose="02010600030101010101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843558"/>
          </a:xfrm>
          <a:prstGeom prst="rect">
            <a:avLst/>
          </a:prstGeom>
          <a:solidFill>
            <a:srgbClr val="783C7E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9"/>
          <p:cNvGrpSpPr/>
          <p:nvPr/>
        </p:nvGrpSpPr>
        <p:grpSpPr>
          <a:xfrm>
            <a:off x="357158" y="71420"/>
            <a:ext cx="4643470" cy="699535"/>
            <a:chOff x="428596" y="-18"/>
            <a:chExt cx="4643470" cy="699535"/>
          </a:xfrm>
        </p:grpSpPr>
        <p:sp>
          <p:nvSpPr>
            <p:cNvPr id="6" name="矩形 5"/>
            <p:cNvSpPr/>
            <p:nvPr/>
          </p:nvSpPr>
          <p:spPr>
            <a:xfrm>
              <a:off x="2357422" y="199451"/>
              <a:ext cx="2714644" cy="3987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ts val="600"/>
                </a:spcAft>
              </a:pPr>
              <a:r>
                <a:rPr lang="en-US" altLang="zh-CN" sz="2000" dirty="0" smtClean="0">
                  <a:solidFill>
                    <a:schemeClr val="bg1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方正小标宋简体" panose="03000509000000000000" pitchFamily="65" charset="-122"/>
                </a:rPr>
                <a:t>·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方正小标宋简体" panose="03000509000000000000" pitchFamily="65" charset="-122"/>
                </a:rPr>
                <a:t>经济与管理学院</a:t>
              </a:r>
              <a:endParaRPr lang="zh-CN" altLang="en-US" sz="2000" dirty="0" smtClean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方正小标宋简体" panose="03000509000000000000" pitchFamily="65" charset="-122"/>
              </a:endParaRPr>
            </a:p>
          </p:txBody>
        </p:sp>
        <p:pic>
          <p:nvPicPr>
            <p:cNvPr id="1027" name="Picture 3" descr="H:\2017.05.16\F 盘\校团委\7】 其他\设计素材\师大标志\ynnu 标志扣边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8596" y="-18"/>
              <a:ext cx="2317210" cy="699535"/>
            </a:xfrm>
            <a:prstGeom prst="rect">
              <a:avLst/>
            </a:prstGeom>
            <a:noFill/>
          </p:spPr>
        </p:pic>
      </p:grpSp>
      <p:graphicFrame>
        <p:nvGraphicFramePr>
          <p:cNvPr id="8" name="表格 7"/>
          <p:cNvGraphicFramePr/>
          <p:nvPr>
            <p:custDataLst>
              <p:tags r:id="rId3"/>
            </p:custDataLst>
          </p:nvPr>
        </p:nvGraphicFramePr>
        <p:xfrm>
          <a:off x="201782" y="1313327"/>
          <a:ext cx="8736965" cy="37458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4705"/>
                <a:gridCol w="2749550"/>
                <a:gridCol w="1264285"/>
                <a:gridCol w="1953895"/>
                <a:gridCol w="1954530"/>
              </a:tblGrid>
              <a:tr h="40513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序号</a:t>
                      </a:r>
                      <a:endParaRPr lang="en-US" sz="1400" b="1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rgbClr val="3D557F"/>
                      </a:solidFill>
                      <a:prstDash val="solid"/>
                    </a:lnT>
                    <a:lnB w="19050">
                      <a:solidFill>
                        <a:srgbClr val="3D557F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专业名称</a:t>
                      </a:r>
                      <a:endParaRPr lang="en-US" sz="1400" b="1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rgbClr val="3D557F"/>
                      </a:solidFill>
                      <a:prstDash val="solid"/>
                    </a:lnT>
                    <a:lnB w="19050">
                      <a:solidFill>
                        <a:srgbClr val="3D557F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学科代码</a:t>
                      </a:r>
                      <a:endParaRPr lang="en-US" sz="1400" b="1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rgbClr val="3D557F"/>
                      </a:solidFill>
                      <a:prstDash val="solid"/>
                    </a:lnT>
                    <a:lnB w="19050">
                      <a:solidFill>
                        <a:srgbClr val="3D557F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一级学科</a:t>
                      </a:r>
                      <a:endParaRPr lang="en-US" sz="1400" b="1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rgbClr val="3D557F"/>
                      </a:solidFill>
                      <a:prstDash val="solid"/>
                    </a:lnT>
                    <a:lnB w="19050">
                      <a:solidFill>
                        <a:srgbClr val="3D557F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400" b="1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招收非全日制</a:t>
                      </a:r>
                      <a:endParaRPr lang="zh-CN" altLang="en-US" sz="1400" b="1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rgbClr val="3D557F"/>
                      </a:solidFill>
                      <a:prstDash val="solid"/>
                    </a:lnT>
                    <a:lnB w="19050">
                      <a:solidFill>
                        <a:srgbClr val="3D557F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7147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1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rgbClr val="3D557F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区域经济学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rgbClr val="3D557F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020202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rgbClr val="3D557F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应用经济学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rgbClr val="3D557F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否</a:t>
                      </a:r>
                      <a:endParaRPr lang="zh-CN" alt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rgbClr val="3D557F"/>
                      </a:solidFill>
                      <a:prstDash val="soli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2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财政学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020203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应用经济学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否</a:t>
                      </a:r>
                      <a:endParaRPr lang="zh-CN" alt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</a:tr>
              <a:tr h="37147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3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金融学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020204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应用经济学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否</a:t>
                      </a:r>
                      <a:endParaRPr lang="zh-CN" alt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4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产业经济学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020205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应用经济学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否</a:t>
                      </a:r>
                      <a:endParaRPr lang="zh-CN" alt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</a:tr>
              <a:tr h="37147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4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国际贸易学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020206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应用经济学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否</a:t>
                      </a:r>
                      <a:endParaRPr lang="zh-CN" alt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6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金融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052100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金融（专业硕士）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是</a:t>
                      </a:r>
                      <a:endParaRPr lang="zh-CN" alt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</a:tr>
              <a:tr h="37147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7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职业技术教育（财经商贸）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045120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教育（专业硕士）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是</a:t>
                      </a:r>
                      <a:endParaRPr lang="zh-CN" alt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8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农业管理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095137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农业（专业硕士）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是</a:t>
                      </a:r>
                      <a:endParaRPr lang="zh-CN" alt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DBEA"/>
                    </a:solidFill>
                  </a:tcPr>
                </a:tc>
              </a:tr>
              <a:tr h="371475"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9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rgbClr val="3D557F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农村发展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rgbClr val="3D557F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095138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rgbClr val="3D557F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农业（专业硕士）</a:t>
                      </a:r>
                      <a:endParaRPr 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rgbClr val="3D557F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CN" altLang="en-US" sz="1300" b="0" spc="120">
                          <a:solidFill>
                            <a:srgbClr val="3D557F"/>
                          </a:solidFill>
                          <a:latin typeface="华文楷体" panose="02010600040101010101" charset="-122"/>
                          <a:ea typeface="华文楷体" panose="02010600040101010101" charset="-122"/>
                        </a:rPr>
                        <a:t>是</a:t>
                      </a:r>
                      <a:endParaRPr lang="zh-CN" altLang="en-US" sz="1300" b="0" spc="120">
                        <a:solidFill>
                          <a:srgbClr val="3D557F"/>
                        </a:solidFill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 marL="177800" marR="177800" marT="66675" marB="66675" vert="horz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rgbClr val="3D557F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2646680" y="843280"/>
            <a:ext cx="4351655" cy="3860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sz="1600" b="1" spc="120">
                <a:solidFill>
                  <a:srgbClr val="3D557F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2021</a:t>
            </a:r>
            <a:r>
              <a:rPr lang="zh-CN" altLang="en-US" sz="1600" b="1" spc="120">
                <a:solidFill>
                  <a:srgbClr val="3D557F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年</a:t>
            </a:r>
            <a:r>
              <a:rPr lang="en-US" sz="1600" b="1" spc="120">
                <a:solidFill>
                  <a:srgbClr val="3D557F"/>
                </a:solidFill>
                <a:latin typeface="华文楷体" panose="02010600040101010101" charset="-122"/>
                <a:ea typeface="华文楷体" panose="02010600040101010101" charset="-122"/>
                <a:sym typeface="+mn-ea"/>
              </a:rPr>
              <a:t>经济与管理学院硕士专业情况一览表</a:t>
            </a:r>
            <a:endParaRPr lang="en-US" sz="1600" b="1" spc="120">
              <a:solidFill>
                <a:srgbClr val="3D557F"/>
              </a:solidFill>
              <a:latin typeface="华文楷体" panose="02010600040101010101" charset="-122"/>
              <a:ea typeface="华文楷体" panose="02010600040101010101" charset="-122"/>
              <a:sym typeface="+mn-ea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843558"/>
          </a:xfrm>
          <a:prstGeom prst="rect">
            <a:avLst/>
          </a:prstGeom>
          <a:solidFill>
            <a:srgbClr val="783C7E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9"/>
          <p:cNvGrpSpPr/>
          <p:nvPr/>
        </p:nvGrpSpPr>
        <p:grpSpPr>
          <a:xfrm>
            <a:off x="357158" y="71420"/>
            <a:ext cx="4643470" cy="699535"/>
            <a:chOff x="428596" y="-18"/>
            <a:chExt cx="4643470" cy="699535"/>
          </a:xfrm>
        </p:grpSpPr>
        <p:sp>
          <p:nvSpPr>
            <p:cNvPr id="6" name="矩形 5"/>
            <p:cNvSpPr/>
            <p:nvPr/>
          </p:nvSpPr>
          <p:spPr>
            <a:xfrm>
              <a:off x="2357422" y="199451"/>
              <a:ext cx="2714644" cy="3987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ts val="600"/>
                </a:spcAft>
              </a:pPr>
              <a:r>
                <a:rPr lang="en-US" altLang="zh-CN" sz="2000" dirty="0" smtClean="0">
                  <a:solidFill>
                    <a:schemeClr val="bg1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方正小标宋简体" panose="03000509000000000000" pitchFamily="65" charset="-122"/>
                </a:rPr>
                <a:t>·</a:t>
              </a:r>
              <a:r>
                <a:rPr lang="zh-CN" altLang="en-US" sz="2000" dirty="0" smtClean="0">
                  <a:solidFill>
                    <a:schemeClr val="bg1"/>
                  </a:solidFill>
                  <a:latin typeface="华文新魏" panose="02010800040101010101" pitchFamily="2" charset="-122"/>
                  <a:ea typeface="华文新魏" panose="02010800040101010101" pitchFamily="2" charset="-122"/>
                  <a:cs typeface="方正小标宋简体" panose="03000509000000000000" pitchFamily="65" charset="-122"/>
                </a:rPr>
                <a:t>经济与管理学院</a:t>
              </a:r>
              <a:endParaRPr lang="zh-CN" altLang="en-US" sz="2000" dirty="0" smtClean="0">
                <a:solidFill>
                  <a:schemeClr val="bg1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方正小标宋简体" panose="03000509000000000000" pitchFamily="65" charset="-122"/>
              </a:endParaRPr>
            </a:p>
          </p:txBody>
        </p:sp>
        <p:pic>
          <p:nvPicPr>
            <p:cNvPr id="1027" name="Picture 3" descr="H:\2017.05.16\F 盘\校团委\7】 其他\设计素材\师大标志\ynnu 标志扣边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8596" y="-18"/>
              <a:ext cx="2317210" cy="699535"/>
            </a:xfrm>
            <a:prstGeom prst="rect">
              <a:avLst/>
            </a:prstGeom>
            <a:noFill/>
          </p:spPr>
        </p:pic>
      </p:grpSp>
      <p:sp>
        <p:nvSpPr>
          <p:cNvPr id="3" name="文本框 2"/>
          <p:cNvSpPr txBox="1"/>
          <p:nvPr/>
        </p:nvSpPr>
        <p:spPr>
          <a:xfrm>
            <a:off x="510540" y="1402080"/>
            <a:ext cx="8122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06400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val="200" checksum="1740828767"/>
                </a:ext>
              </a:extLst>
            </a:pPr>
            <a:r>
              <a:rPr lang="en-US" sz="1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n</a:t>
            </a:r>
            <a:r>
              <a:rPr lang="zh-CN" altLang="en-US" sz="1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内容</a:t>
            </a:r>
            <a:endParaRPr lang="zh-CN" altLang="en-US" sz="1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10540" y="848995"/>
            <a:ext cx="556323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  <a:buClrTx/>
              <a:buSzTx/>
              <a:buNone/>
            </a:pPr>
            <a:r>
              <a:rPr lang="zh-CN" sz="2000" b="1">
                <a:latin typeface="方正小标宋简体" panose="03000509000000000000" pitchFamily="65" charset="-122"/>
                <a:ea typeface="方正小标宋简体" panose="03000509000000000000" pitchFamily="65" charset="-122"/>
                <a:cs typeface="等线" panose="02010600030101010101" charset="-122"/>
              </a:rPr>
              <a:t>三</a:t>
            </a:r>
            <a:r>
              <a:rPr sz="2000" b="1">
                <a:latin typeface="方正小标宋简体" panose="03000509000000000000" pitchFamily="65" charset="-122"/>
                <a:ea typeface="方正小标宋简体" panose="03000509000000000000" pitchFamily="65" charset="-122"/>
                <a:cs typeface="等线" panose="02010600030101010101" charset="-122"/>
              </a:rPr>
              <a:t>、</a:t>
            </a:r>
            <a:r>
              <a:rPr lang="zh-CN" sz="2000" b="1">
                <a:latin typeface="方正小标宋简体" panose="03000509000000000000" pitchFamily="65" charset="-122"/>
                <a:ea typeface="方正小标宋简体" panose="03000509000000000000" pitchFamily="65" charset="-122"/>
                <a:cs typeface="等线" panose="02010600030101010101" charset="-122"/>
              </a:rPr>
              <a:t>就业方向</a:t>
            </a:r>
            <a:endParaRPr lang="zh-CN" sz="2000" b="1">
              <a:latin typeface="方正小标宋简体" panose="03000509000000000000" pitchFamily="65" charset="-122"/>
              <a:ea typeface="方正小标宋简体" panose="03000509000000000000" pitchFamily="65" charset="-122"/>
              <a:cs typeface="等线" panose="02010600030101010101" charset="-122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7e5a848b-75d8-4263-b3cc-b3e945f09901}"/>
  <p:tag name="TABLE_SKINIDX" val="4"/>
  <p:tag name="TABLE_ENCOLOR" val="#FFFFFF"/>
</p:tagLst>
</file>

<file path=ppt/tags/tag2.xml><?xml version="1.0" encoding="utf-8"?>
<p:tagLst xmlns:p="http://schemas.openxmlformats.org/presentationml/2006/main">
  <p:tag name="commondata" val="eyJoZGlkIjoiM2Y1ZjRjMTg0MzQwMzdlYjk4ZGYxNTgyNTBmMjc3MTA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589</Words>
  <Application>WPS 演示</Application>
  <PresentationFormat>全屏显示(16:9)</PresentationFormat>
  <Paragraphs>125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Arial</vt:lpstr>
      <vt:lpstr>宋体</vt:lpstr>
      <vt:lpstr>Wingdings</vt:lpstr>
      <vt:lpstr>华文新魏</vt:lpstr>
      <vt:lpstr>方正小标宋简体</vt:lpstr>
      <vt:lpstr>华文楷体</vt:lpstr>
      <vt:lpstr>等线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AutoBVT</dc:creator>
  <cp:lastModifiedBy>宝钟大师</cp:lastModifiedBy>
  <cp:revision>449</cp:revision>
  <dcterms:created xsi:type="dcterms:W3CDTF">2019-01-19T00:59:00Z</dcterms:created>
  <dcterms:modified xsi:type="dcterms:W3CDTF">2024-04-25T15:00:39Z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ICV">
    <vt:lpwstr>C213C7C16DBF4EFD86FF2E1040E85CE5_13</vt:lpwstr>
  </property>
</Properties>
</file>